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62" r:id="rId21"/>
    <p:sldId id="263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7" r:id="rId30"/>
    <p:sldId id="288" r:id="rId31"/>
    <p:sldId id="260" r:id="rId32"/>
    <p:sldId id="283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92" autoAdjust="0"/>
  </p:normalViewPr>
  <p:slideViewPr>
    <p:cSldViewPr snapToGrid="0">
      <p:cViewPr varScale="1">
        <p:scale>
          <a:sx n="111" d="100"/>
          <a:sy n="111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7F9A-31F8-AF9A-CE43-F579C11DF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046E8-14FD-E759-3E32-9EE24C9D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0C6B-BFB9-CD04-D10A-45C7752B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F6FC-BFFB-126B-145B-4574DCDA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C02A-3C56-08B8-6C75-0B5C34DB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104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7AC1-739E-29A6-3500-85D3D525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AA513-8C06-FC22-CC14-8C6074AB0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6AE2-9DF1-83EA-A97E-98EAA5E2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F80D7-A63B-A272-5C75-383E662A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3DDB5-71B8-71C8-DABB-51B6A1E9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86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51B56D-59C3-9781-575B-381A4D0FD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EBBB1-F8D6-2850-8940-2CAD8032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BB1D-AAE7-2112-481D-30858F3A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E75D6-59AB-45DC-1853-005D67BB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14CE-7178-440F-895A-3CC16660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33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E4B8-A5F5-1B6A-0463-ED2E7E61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C5C6-E830-6A02-C94A-EB27A306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7251-4CCA-84FA-268C-31AECD1E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0EC4A-36AB-648F-0BBE-2F114152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FB224-85D8-36A3-EC30-EE126792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979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4880-A0B7-A8F2-B3E0-11D3C9B0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1EF7-9D8F-E85E-8C11-125FDBEFA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A6BEC-8F0C-91B8-4D6D-D3BE8518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3B201-5844-8AAF-3A0E-8D5A625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F024-5FB7-6F41-81D4-C4FA5E8C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632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F7E-7403-80CE-9894-45A346AB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FB7B-1BB5-47DF-D9B3-2AD8D0A73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9ED63-F1BA-FFEC-7218-8324457E0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AC697-18AF-D211-A45B-9862C174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4CD45-A5CA-4E62-7DFC-654DF4B3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7B911-1B78-0FF7-EDF4-0E18C33D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04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AD96-1365-0CE4-75BB-14D1D8FF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D26F-D8C7-862A-2578-485B2924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D6E2B-FAEB-1642-B178-C0AB25455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8D684-0091-C5F7-DA4B-F95447E0A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F2F36-6D74-5367-0E7F-171B10FAC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801EC-1A54-80BB-754C-E20F55AF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16BDF-D883-D5B9-280D-7AC805FD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114DD-CA53-5ADE-8FCD-50AB494B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547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945C-A71D-83A3-424D-DF156C87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818B1-23CE-2316-64E9-D84A1115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EB6EE-45F8-5707-4250-31C02D86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3A3E-74B7-E502-2DE7-48971BAF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596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A5B6B-54A3-10C1-322B-2F45DA1C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ECC99-CD0B-5CF1-E9E8-D2435DF3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A5E5-141F-44E0-8A42-9374FC6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76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6083-BFED-9D59-15BC-154734D2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189-E859-1A78-56A7-DA9BC4AA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26CE7-E946-6F91-A4F5-61C0900E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8AD5-C7DA-39E9-D648-34123E1C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6A1D-836A-9866-2F05-E7BC753C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88C1F-5C39-39C2-1771-E2FBB5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33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E539-CFAA-A777-A16C-FB8BE242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2D640-39A3-93C2-8DBC-9F348B9F3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CF770-0097-8DF3-C264-49613485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D0F2-BC92-A005-A45F-4E7D78B6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65834-7FF2-535E-656B-91BEB991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E5586-207F-FB84-79CE-9FC9F77F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08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1EF4C-D137-6152-8D11-E46E38E2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98C5C-21AC-1748-CEC0-7C0A582F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3861-DD1E-BFB5-AF70-8922536BC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D45B-BC96-41E4-9976-AAD1769BBCA2}" type="datetimeFigureOut">
              <a:rPr lang="en-DE" smtClean="0"/>
              <a:t>09/03/2024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47FEC-ADC2-DF5F-8D51-0FFB8DD63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B577-900D-894E-C36A-866496482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36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hausenspace.blogspot.com/2015/08/stockhausen-on-electronic-music-wdr.html" TargetMode="External"/><Relationship Id="rId2" Type="http://schemas.openxmlformats.org/officeDocument/2006/relationships/hyperlink" Target="https://tidal.com/magazine/article/musique-concrete/1-787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030-97540-1_1" TargetMode="External"/><Relationship Id="rId4" Type="http://schemas.openxmlformats.org/officeDocument/2006/relationships/hyperlink" Target="http://jproc.ca/rrp/sonagraph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2041-210X.13711" TargetMode="External"/><Relationship Id="rId2" Type="http://schemas.openxmlformats.org/officeDocument/2006/relationships/hyperlink" Target="https://doi.org/10.7717/peerj.1315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9659-1D60-E3DB-F4D7-C2E8C9502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1579"/>
            <a:ext cx="9144000" cy="1793174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Von der Ökoakustik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zur Elektroakustik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21529-A206-B538-754A-09DB80BDB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0073"/>
            <a:ext cx="6058395" cy="1056904"/>
          </a:xfrm>
        </p:spPr>
        <p:txBody>
          <a:bodyPr>
            <a:normAutofit fontScale="92500"/>
          </a:bodyPr>
          <a:lstStyle/>
          <a:p>
            <a:pPr algn="l"/>
            <a:r>
              <a:rPr lang="de-DE" sz="3200" dirty="0">
                <a:latin typeface="Dubai" panose="020B0503030403030204" pitchFamily="34" charset="-78"/>
                <a:cs typeface="Dubai" panose="020B0503030403030204" pitchFamily="34" charset="-78"/>
              </a:rPr>
              <a:t>Machine Learning im Kontext der Klanganalyse und Klangklassifikation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DAC54A-D5C3-60A0-FF26-B7FB510E7FC4}"/>
              </a:ext>
            </a:extLst>
          </p:cNvPr>
          <p:cNvSpPr txBox="1">
            <a:spLocks/>
          </p:cNvSpPr>
          <p:nvPr/>
        </p:nvSpPr>
        <p:spPr>
          <a:xfrm>
            <a:off x="1524000" y="4566063"/>
            <a:ext cx="7738753" cy="1680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Dr. phil. Egor Polyakov</a:t>
            </a:r>
          </a:p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HMT Leipzig</a:t>
            </a:r>
          </a:p>
          <a:p>
            <a:pPr algn="l"/>
            <a:endParaRPr lang="de-DE" sz="28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l"/>
            <a:r>
              <a:rPr lang="de-DE" sz="2800" i="1" dirty="0">
                <a:latin typeface="Dubai" panose="020B0503030403030204" pitchFamily="34" charset="-78"/>
                <a:cs typeface="Dubai" panose="020B0503030403030204" pitchFamily="34" charset="-78"/>
              </a:rPr>
              <a:t>XVII. Mitteldeutsche Tagung Musiktheorie und Hörerziehung</a:t>
            </a:r>
          </a:p>
        </p:txBody>
      </p:sp>
    </p:spTree>
    <p:extLst>
      <p:ext uri="{BB962C8B-B14F-4D97-AF65-F5344CB8AC3E}">
        <p14:creationId xmlns:p14="http://schemas.microsoft.com/office/powerpoint/2010/main" val="131158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0122-66BF-80C0-1213-4500042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Kursell zur Analyse von Griseys Partiels (1975):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What had posed a problem to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Leipp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, namely the lack of regularities, is transformed into as aesthetic quality 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music. Just as each sound played by a trombone will result in a slightly different spectrographic image, so every repetition of the first page of the score will result in a slightly different sound. The stochastic aspect of sound production thus becomes an essential feature in the creation of musical form.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Kursell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, J., &amp; Schäfer, A. (2016). Microsound and Macrocosm: Gérard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explorations of musical sound and space. In Y.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Kaduri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(Ed.), </a:t>
            </a:r>
            <a:r>
              <a:rPr lang="en-US" sz="2000" i="1" dirty="0">
                <a:latin typeface="Dubai" panose="020B0503030403030204" pitchFamily="34" charset="-78"/>
                <a:cs typeface="Dubai" panose="020B0503030403030204" pitchFamily="34" charset="-78"/>
              </a:rPr>
              <a:t>The Oxford Handbook of Sound and Image in Western Art. 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Oxford University Press. S. 203. </a:t>
            </a:r>
            <a:endParaRPr lang="de-DE" sz="20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950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6E8222-B10B-197E-B48A-4A55AF9A5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699"/>
            <a:ext cx="4807789" cy="50832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75151-7FC1-04BB-27EE-9DE547D7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9" y="355625"/>
            <a:ext cx="4191000" cy="5247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1E222-4A11-ACF9-F547-9020945AFDC4}"/>
              </a:ext>
            </a:extLst>
          </p:cNvPr>
          <p:cNvSpPr txBox="1"/>
          <p:nvPr/>
        </p:nvSpPr>
        <p:spPr>
          <a:xfrm>
            <a:off x="1812359" y="5996191"/>
            <a:ext cx="8567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Kay Sona-Graph: frühes Prototyp ca. 1946 (links), Modell aus Ende 60er (rechts)</a:t>
            </a:r>
          </a:p>
        </p:txBody>
      </p:sp>
    </p:spTree>
    <p:extLst>
      <p:ext uri="{BB962C8B-B14F-4D97-AF65-F5344CB8AC3E}">
        <p14:creationId xmlns:p14="http://schemas.microsoft.com/office/powerpoint/2010/main" val="23309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2DC-42DB-B8D6-E82B-AEFA1AAB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37" y="264244"/>
            <a:ext cx="6188725" cy="5455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96849-BFAD-9107-022D-7EC6470AE18E}"/>
              </a:ext>
            </a:extLst>
          </p:cNvPr>
          <p:cNvSpPr txBox="1"/>
          <p:nvPr/>
        </p:nvSpPr>
        <p:spPr>
          <a:xfrm>
            <a:off x="1920814" y="6038490"/>
            <a:ext cx="83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Wide-band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oben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und narrow-band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unten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Darstellungen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des Kay Sona-Graph 6061A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804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8C403-EF85-D4A0-1412-53BE5AE2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Adoption der ersten computerbasierten Analyseverfahren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Künstler =&gt; Verwendung für Synthese/Resynthese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4" name="video_fade">
            <a:hlinkClick r:id="" action="ppaction://media"/>
            <a:extLst>
              <a:ext uri="{FF2B5EF4-FFF2-40B4-BE49-F238E27FC236}">
                <a16:creationId xmlns:a16="http://schemas.microsoft.com/office/drawing/2014/main" id="{6010982F-3EC2-3AA8-0D36-6D3C87B76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8950" y="1989557"/>
            <a:ext cx="6134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5DE2-E43C-DAA3-FCF1-E74283C1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79"/>
            <a:ext cx="10515600" cy="5693884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Wissenscahftler =&gt; Was können wir genau durch computerbasierte Analyse erkennen? Korreliert es mit der tatsächlichen Wahrnehmung?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Dennis Smalley – Spectromorphology (1997)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Weiterentwicklung von Schaeffer’s typomorphology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Schaeffer’s approach to the world of sound is characterized by a phenomenological attitude: It seeks to describe and reflect upon experience, rather than explain; it posits the actual life world experience of sound as its primary object of research.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Thoresen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L., &amp;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Hedman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A. (2007).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analysis of sound objects: an adaptation of Pierre Schaeffer’s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typomorphology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Sound, 12(2), S. 129. 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104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7F14-CFBF-38EF-1C92-EA55377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332"/>
            <a:ext cx="10515600" cy="5676631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Viele Aspekte der Schaeffers Typomorphology sind durch die Zeit bedingt (Mitte 50er – Anfang 60er)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Viele Konzepte von Smalley stehen dennoch sehr nah am Originaltext von Schaeffer und werden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Ignoring technology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thinking we must try to ignore the electroacoustic and computer technology used in the music’s making. Surrendering the natural desire to uncover the mysteries of electroacoustic sound-making is a difficult but necessary and logical sacrifice.</a:t>
            </a:r>
          </a:p>
          <a:p>
            <a:pPr marL="0" indent="0">
              <a:buNone/>
            </a:pPr>
            <a:endParaRPr lang="en-US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Smalley, D. (1997).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Spectromorphology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: explaining sound-shapes.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 Sound, 2, S. 108</a:t>
            </a:r>
          </a:p>
          <a:p>
            <a:pPr marL="0" indent="0">
              <a:buNone/>
            </a:pP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631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D3D6-D334-4769-1F52-49909722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Komplexes sprachbasiertes analytisches Framework für Analyse der  Klangprozesse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6F819-E01F-7BE8-940A-81539AA7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00" y="3885322"/>
            <a:ext cx="5992061" cy="2429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1385C-484C-4D9D-966A-24ADF746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0737"/>
            <a:ext cx="629690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5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5A1F-223F-6883-4653-B6168018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189"/>
            <a:ext cx="10515600" cy="578877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Spectromorphology heute?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Durch Lasse Thoresen und Manuella Blackburn wurde grafischer Aspekt der Darstellung der Klangprozesse ausgebaut</a:t>
            </a:r>
          </a:p>
        </p:txBody>
      </p:sp>
      <p:pic>
        <p:nvPicPr>
          <p:cNvPr id="4" name="Fig. 4.24 Incidences_resonances. B. Parmegiani_HD_WEB">
            <a:hlinkClick r:id="" action="ppaction://media"/>
            <a:extLst>
              <a:ext uri="{FF2B5EF4-FFF2-40B4-BE49-F238E27FC236}">
                <a16:creationId xmlns:a16="http://schemas.microsoft.com/office/drawing/2014/main" id="{04D37F4D-0230-E736-170B-C1D911F1E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395" y="1808395"/>
            <a:ext cx="7107210" cy="398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3F4B8-C7F6-FE6B-CD13-86EF23FA5592}"/>
              </a:ext>
            </a:extLst>
          </p:cNvPr>
          <p:cNvSpPr txBox="1"/>
          <p:nvPr/>
        </p:nvSpPr>
        <p:spPr>
          <a:xfrm>
            <a:off x="2888166" y="6176963"/>
            <a:ext cx="642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Parmegiani - Di Natura Sonorum - incidences / résonances (1975)</a:t>
            </a:r>
          </a:p>
        </p:txBody>
      </p:sp>
    </p:spTree>
    <p:extLst>
      <p:ext uri="{BB962C8B-B14F-4D97-AF65-F5344CB8AC3E}">
        <p14:creationId xmlns:p14="http://schemas.microsoft.com/office/powerpoint/2010/main" val="33113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D0B74-2EAC-9E6E-2985-230FBC031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62" y="414068"/>
            <a:ext cx="7522676" cy="45042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FAC83-901B-48E4-9A54-FF2523E30069}"/>
              </a:ext>
            </a:extLst>
          </p:cNvPr>
          <p:cNvSpPr txBox="1"/>
          <p:nvPr/>
        </p:nvSpPr>
        <p:spPr>
          <a:xfrm>
            <a:off x="3875744" y="5004534"/>
            <a:ext cx="444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Eanalysis software von Pierre Couprie (2015)</a:t>
            </a:r>
          </a:p>
        </p:txBody>
      </p:sp>
    </p:spTree>
    <p:extLst>
      <p:ext uri="{BB962C8B-B14F-4D97-AF65-F5344CB8AC3E}">
        <p14:creationId xmlns:p14="http://schemas.microsoft.com/office/powerpoint/2010/main" val="245022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7F60-F92D-B7E6-8067-0B673495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Analyse im Kontext der Bioakustik (sehr </a:t>
            </a:r>
            <a:r>
              <a:rPr lang="de-DE" sz="4400" dirty="0">
                <a:latin typeface="Dubai" panose="020B0503030403030204" pitchFamily="34" charset="-78"/>
                <a:cs typeface="Dubai" panose="020B0503030403030204" pitchFamily="34" charset="-78"/>
              </a:rPr>
              <a:t>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2EF4-068F-6944-87B5-990B2C54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Arthur Allen und Peter Kellogg (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Cornell University’s Laboratory of Ornithology) 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Haben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seit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1930er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immer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wieder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neusten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Entwicklungen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für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Tonaufnahme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und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Signalanalyse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Tierlaute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eingesetzt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: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Lichttonaufnahme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Tonbandaufnahme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Sonographische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Analyse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609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6044-2878-FD11-2B2C-870892A8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im Kontext der Musikanalyse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sz="3600" dirty="0">
                <a:latin typeface="Dubai" panose="020B0503030403030204" pitchFamily="34" charset="-78"/>
                <a:cs typeface="Dubai" panose="020B0503030403030204" pitchFamily="34" charset="-78"/>
              </a:rPr>
              <a:t>(kurze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3DB5-1033-FA2B-FF8E-3718ED9E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49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- primär ein künstlerisches Fach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Komposition mit Computer und Medien (aber nicht ausschließlich auditive Medien)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Zwei Hauptbereiche: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Akusmatik/fixed Media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Live-Elektronik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Generelles Instrumentarium für die Klangerzeugung ist sehr Vielfältig (Analoge/Digitale Synthese, Field-Recording, Sampling, AI basierte Klanggeneration, uvm.)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Wichtiger Bestandteil der Klangaufbereitung: Editing und Mixing in DAW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grafischen Representatinsformen (Wellenform, Spektrogramm) ist dabei essentiell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3574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2A449-91D9-2874-CE6F-41C26B00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94" y="341881"/>
            <a:ext cx="63678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BB60-7DE0-BC91-B12F-D76009A3C040}"/>
              </a:ext>
            </a:extLst>
          </p:cNvPr>
          <p:cNvSpPr txBox="1"/>
          <p:nvPr/>
        </p:nvSpPr>
        <p:spPr>
          <a:xfrm>
            <a:off x="1973955" y="5018583"/>
            <a:ext cx="9070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ornithologist Peter Paul Kellogg in 1935 in a mule-drawn wagon used to haul an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amplifier (center) and optical film recorder (on the right) to capture the sounds of ivory-billed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woodpeckers in the Singer Tract, Madison Parish, Louisiana. Image by Arthur A. Allen courtesy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of the Cornell Laboratory of Ornithology.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0253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C0FC6-0EF7-92D5-F4EC-C644F180D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7" y="316002"/>
            <a:ext cx="565402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9E948-1954-7906-4F24-A520CEEF4564}"/>
              </a:ext>
            </a:extLst>
          </p:cNvPr>
          <p:cNvSpPr txBox="1"/>
          <p:nvPr/>
        </p:nvSpPr>
        <p:spPr>
          <a:xfrm>
            <a:off x="2164150" y="5045348"/>
            <a:ext cx="7863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an early 1950s field recording system. Peter Paul Kellogg with an Amplifier Corporation of America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Magnemite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610 reel-to-reel tape recorder and a Western Electric 633 microphone mounted in a parabolic reflector.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437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EA84C-DB80-4EE8-B431-B5C419C94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86" y="419519"/>
            <a:ext cx="615662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0FAA4-5C7C-3D41-5D5B-90608674124F}"/>
              </a:ext>
            </a:extLst>
          </p:cNvPr>
          <p:cNvSpPr txBox="1"/>
          <p:nvPr/>
        </p:nvSpPr>
        <p:spPr>
          <a:xfrm>
            <a:off x="1795552" y="5116428"/>
            <a:ext cx="860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L. Irby Davis using an early Kay Electric Co. Sona-Graph Sound Spectrograph analyzer (the late 1950s). Notice the sonogram on the paper wrapped around the drum on top of the analyzer.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937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AF33-B3B2-FFBC-9FDC-26055CD2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Aufnahmen nicht nur ein Werkzeug zur Katalogisierung und Identifikation der jew. Spezies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Produktion der Hörspiele mit Aufnahmen seit frühen 1950er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123FB-DABF-DA41-F2D4-699883A7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9" y="2076277"/>
            <a:ext cx="4346254" cy="4324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BC745-2B63-5E35-ADB8-76A3281B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668" y="4522125"/>
            <a:ext cx="6344535" cy="495369"/>
          </a:xfrm>
          <a:prstGeom prst="rect">
            <a:avLst/>
          </a:prstGeom>
        </p:spPr>
      </p:pic>
      <p:pic>
        <p:nvPicPr>
          <p:cNvPr id="8" name="Dr. Arthur A. Allen &amp; Dr. Peter P. Kellogg – Songbirds of America (192kbit_AAC)">
            <a:hlinkClick r:id="" action="ppaction://media"/>
            <a:extLst>
              <a:ext uri="{FF2B5EF4-FFF2-40B4-BE49-F238E27FC236}">
                <a16:creationId xmlns:a16="http://schemas.microsoft.com/office/drawing/2014/main" id="{29AC9017-9515-719A-EBC6-BD43E11A7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3104" y="2310048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AC914-C714-A7D3-5A53-26E1DC8D9A1D}"/>
              </a:ext>
            </a:extLst>
          </p:cNvPr>
          <p:cNvSpPr txBox="1"/>
          <p:nvPr/>
        </p:nvSpPr>
        <p:spPr>
          <a:xfrm>
            <a:off x="5580668" y="4113622"/>
            <a:ext cx="127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Ipke Starke:</a:t>
            </a:r>
          </a:p>
        </p:txBody>
      </p:sp>
    </p:spTree>
    <p:extLst>
      <p:ext uri="{BB962C8B-B14F-4D97-AF65-F5344CB8AC3E}">
        <p14:creationId xmlns:p14="http://schemas.microsoft.com/office/powerpoint/2010/main" val="64286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5349-2B07-35E7-C9F3-94D772768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091"/>
            <a:ext cx="10515600" cy="5624872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Entwicklung verschiedener Verfahren für längere analoge Spektrogrammanalysen (4m langer 35mm Kodakfilm)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Adaptation von computergestützte FFT-Analyse ab 1975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spezialisierten Software für digitale spektrale Analyse mit SR bis zu 51.2 kHz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Frequenzspektren oberhalb der menschichen Höregrenze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1s Klangmaterial nahm etwa 40 Minuten in Anspruch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GUI-basierten Spektrogrammanalyse Workstations auf Basis von HP1000 Mainframes </a:t>
            </a:r>
          </a:p>
          <a:p>
            <a:r>
              <a:rPr lang="de-DE" dirty="0"/>
              <a:t>Frühe Adoptation von Kay Sona-Graph DSP 5500 Workstations (Realzeit FFT-Analyse)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268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E55A4-2F0A-F719-240C-7C5677A3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6" y="246991"/>
            <a:ext cx="6200268" cy="54580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3D3F6-0E1C-07FB-69CE-1B495D3EA575}"/>
              </a:ext>
            </a:extLst>
          </p:cNvPr>
          <p:cNvSpPr txBox="1"/>
          <p:nvPr/>
        </p:nvSpPr>
        <p:spPr>
          <a:xfrm>
            <a:off x="1748287" y="5918523"/>
            <a:ext cx="869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HP1000 Mainframe-basiertes GUI für die sonographische Analyse nach Pavan (1992)</a:t>
            </a:r>
          </a:p>
        </p:txBody>
      </p:sp>
    </p:spTree>
    <p:extLst>
      <p:ext uri="{BB962C8B-B14F-4D97-AF65-F5344CB8AC3E}">
        <p14:creationId xmlns:p14="http://schemas.microsoft.com/office/powerpoint/2010/main" val="217416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BE3B2-241F-ADDE-14C2-C2C97681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27" y="462651"/>
            <a:ext cx="764794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95E0B-EF9D-14BC-3DAD-0D28DE2CCDDC}"/>
              </a:ext>
            </a:extLst>
          </p:cNvPr>
          <p:cNvSpPr txBox="1"/>
          <p:nvPr/>
        </p:nvSpPr>
        <p:spPr>
          <a:xfrm>
            <a:off x="1484282" y="5266752"/>
            <a:ext cx="922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University of Pavia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bioacoustic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laboratory equipment in 1989 with a Kay Sona-Graph DSP 5500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31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9696-A183-D3E4-2381-022730BD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102"/>
            <a:ext cx="10515600" cy="5555861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im Kontext der Bioakustik zeichnet sich stets durch die schnelle Integration der neusten technischen Innovationen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Klare Ziele: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Bessere Tonaufnahmekapazitäten and Qualität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Sonogramme mit längeren Dauer und höheren Frequenzauflösung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Notwendigkeit der Verwaltung von Datenbanken mit Tonaufnahmen/Analysen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Perfect ground für ML</a:t>
            </a:r>
          </a:p>
        </p:txBody>
      </p:sp>
    </p:spTree>
    <p:extLst>
      <p:ext uri="{BB962C8B-B14F-4D97-AF65-F5344CB8AC3E}">
        <p14:creationId xmlns:p14="http://schemas.microsoft.com/office/powerpoint/2010/main" val="2832057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2825-4C0F-8809-4C24-17F31431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233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82C4-DA99-930D-DC66-36F1CD0D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249"/>
            <a:ext cx="10515600" cy="465871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Im Kontext der Bioakustik war ML bereits seit Anfang 2010er aktiv im Einsatz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=&gt; Scikit-maad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Toolbox wird seit 2018 entwickelt und beinhaltet zahlreiche Funktionen zur Analyse/Verarbeitung von Spektrogrammen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Template matching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Klassifikation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Sounds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mit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unsupervised learning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tSNE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08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54AD-9CCE-0D80-86B0-3650BBCE6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355"/>
            <a:ext cx="10515600" cy="55386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=&gt; Beispiele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C69F5-E870-6608-16AE-95342090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36" y="1906437"/>
            <a:ext cx="9873466" cy="25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3BD19-041C-9284-F18C-EE6E27E4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0" y="566772"/>
            <a:ext cx="5682563" cy="37291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2C3B-C387-2FFD-E911-EF742608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55" y="566772"/>
            <a:ext cx="4429125" cy="443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B46DB-7A45-6788-F3E0-088FCBD078CA}"/>
              </a:ext>
            </a:extLst>
          </p:cNvPr>
          <p:cNvSpPr txBox="1"/>
          <p:nvPr/>
        </p:nvSpPr>
        <p:spPr>
          <a:xfrm>
            <a:off x="823420" y="5244860"/>
            <a:ext cx="10545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In der vordigitalen Ära (1950er –1980er) hatte Aufberitung der Klänge sowie herstellung des finalen Mixdowns einen ausgeprägten handwerklichen Aspekt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Bild: Pierre Henry (Ende 50er) links,  Karlheinz Stockhausen (Anfang 60er)rechts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Schnitt und Mixing mussten per Hand ausgeführt werden 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8954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61A5-4CF4-90E5-CF4C-FE32DFCE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1FEF2-48CC-380B-39DC-50A310678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7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25CF-BB48-36E3-5292-9140CB87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73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0153-3CCA-4CF4-DA6E-A9009220F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891178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https://tidal.com/magazine/article/musique-concrete/1-78792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https://stockhausenspace.blogspot.com/2015/08/stockhausen-on-electronic-music-wdr.html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4"/>
              </a:rPr>
              <a:t>http://jproc.ca/rrp/sonagraph.html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Couprie, P. (2016). EAnalysis: developing a sound-based music analytical tool. In L. Landy &amp; S. Emmerson (Eds.), Expanding the Horizon of Electroacoustic Music Analysis (pp. 170-194). Cambridge University Press. https://hal.archives-ouvertes.fr/hal-01290982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 (1992). A portable DSP workstation for real-time analysis of cetacean sounds in the field. European Research on Cetaceans, 6, 165–169.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G., Budney, G., Klinck, H., Glotin, H., Clink, D.J., &amp; Thomas, J.A. (2022). History of Sound Recording and Analysis Equipment. In C. Erbe &amp; J.A. Thomas (Eds.), Exploring Animal Behavior Through Sound: Volume 1. Springer, Cham.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5"/>
              </a:rPr>
              <a:t>https://doi.org/10.1007/978-3-030-97540-1_1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6024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7ED4-0C41-CB31-F648-2BD59453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9509"/>
            <a:ext cx="10515600" cy="5357453"/>
          </a:xfrm>
        </p:spPr>
        <p:txBody>
          <a:bodyPr>
            <a:normAutofit fontScale="925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(1969). An introductory catalog of computer-synthesized sounds. Bell Telephone Laboratories.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(1985). Computer Music Experiments 1964 – „...”. Computer Music Journal, 9(1), 11–18.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J.-C., &amp; Wessel, D. (1999). Exploration of timbre by analysis and synthesis. In D. Deutsch (Ed.), The Psychology of Music (2nd ed., pp. 113–169). Academic Press.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Stowell, D. (2022). Computational bioacoustics with deep learning: a review and roadmap. PeerJ, 10, e13152.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https://doi.org/10.7717/peerj.13152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Taruskin, R. (2009). Music in the Late Twentieth Century: The Oxford History of Western Music, Vol. 6, p. 52. Oxford University Press. ISBN 9780199796007.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Ulloa, J. S., Haupert, S., Latorre, J. F., Aubin, T., &amp; Sueur, J. (2021). scikit-maad: An open-source and modular toolbox for quantitative soundscape analysis in Python. Methods in Ecology and Evolution, 2041-210X.13711.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https://doi.org/10.1111/2041-210X.13711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535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AE187-B13E-D99B-ECA2-8CC92496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73" y="365125"/>
            <a:ext cx="46414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D657C-E4E0-AEF5-8BD3-4DF5A8F6F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5513911" cy="5416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FB5C-1A96-E35E-6203-ACCB253B3A4B}"/>
              </a:ext>
            </a:extLst>
          </p:cNvPr>
          <p:cNvSpPr txBox="1"/>
          <p:nvPr/>
        </p:nvSpPr>
        <p:spPr>
          <a:xfrm>
            <a:off x="838200" y="6123543"/>
            <a:ext cx="83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Cutting tables: Studio RTF Paris (links), Studio für Elektronische Musik Köln (rechts) </a:t>
            </a:r>
          </a:p>
        </p:txBody>
      </p:sp>
    </p:spTree>
    <p:extLst>
      <p:ext uri="{BB962C8B-B14F-4D97-AF65-F5344CB8AC3E}">
        <p14:creationId xmlns:p14="http://schemas.microsoft.com/office/powerpoint/2010/main" val="390586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8BDBF-E376-1195-7F1A-DC974EA3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" y="365126"/>
            <a:ext cx="7255898" cy="5147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4595F-9126-AB91-765C-389A6A139C42}"/>
              </a:ext>
            </a:extLst>
          </p:cNvPr>
          <p:cNvSpPr txBox="1"/>
          <p:nvPr/>
        </p:nvSpPr>
        <p:spPr>
          <a:xfrm>
            <a:off x="8108830" y="365126"/>
            <a:ext cx="3631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Visuelle Representationen wurden im historichen Kontext in der Regel per Hand angefertigt und wurden hauptsächlich als Skizze bzw. Arbeitspartitur verwendet</a:t>
            </a: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Bild: Varese - Poème électronique(1958)</a:t>
            </a:r>
          </a:p>
        </p:txBody>
      </p:sp>
    </p:spTree>
    <p:extLst>
      <p:ext uri="{BB962C8B-B14F-4D97-AF65-F5344CB8AC3E}">
        <p14:creationId xmlns:p14="http://schemas.microsoft.com/office/powerpoint/2010/main" val="244535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57D2B-0634-A2DF-97A7-136A1321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4242085" cy="5656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B4062-FA19-B5F5-F71B-5D53AE3C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93" y="365125"/>
            <a:ext cx="6272662" cy="2136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6A5DB-A027-C5F3-0DE3-2F62AC80CF45}"/>
              </a:ext>
            </a:extLst>
          </p:cNvPr>
          <p:cNvSpPr txBox="1"/>
          <p:nvPr/>
        </p:nvSpPr>
        <p:spPr>
          <a:xfrm>
            <a:off x="5798546" y="3008515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Stockhausens Arbeitsskizzen für „Kontakte“ (</a:t>
            </a:r>
            <a:r>
              <a:rPr lang="en-DE" dirty="0">
                <a:latin typeface="Dubai" panose="020B0503030403030204" pitchFamily="34" charset="-78"/>
                <a:cs typeface="Dubai" panose="020B0503030403030204" pitchFamily="34" charset="-78"/>
              </a:rPr>
              <a:t>1958-60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23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8459D-BEAF-409D-352B-7AB9B1B9D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4" y="488532"/>
            <a:ext cx="7454067" cy="5168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406E5-672A-4CBE-9D84-092EF3C7F8B8}"/>
              </a:ext>
            </a:extLst>
          </p:cNvPr>
          <p:cNvSpPr txBox="1"/>
          <p:nvPr/>
        </p:nvSpPr>
        <p:spPr>
          <a:xfrm>
            <a:off x="8177841" y="566678"/>
            <a:ext cx="35109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„Hörpartitur“ von Ligetis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„Artikulation“ (1958) von Rainer Wehinger (1970)</a:t>
            </a: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Grafische Studie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stellt verschiedene Klänge mit einem Satz von stilisierten grafischen Zeichen 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Sehr ungenau in der Darstellung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Taruskin: 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"decorative or celebratory...rather than...practical"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081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B877-4810-F1E1-2226-2D7047DC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838"/>
            <a:ext cx="10515600" cy="5805577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Sonogramm???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Bereits seit mitte 50er in analoger Form verefügbar (Kay Sona-Graph)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in der Fachliteratur keine nennswerten Referenzen im Kontext der Analyse der elektroakustischer Musik bis 80er-90er finden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Ausnahme: Jean-Claude Risset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2D-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Frequenzanalysen für die visuelle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Darstellungen verschiedener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Spektren im Kontext der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Klangsynthese (s. Bild)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Mutations (1969)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F1D31-0AB7-08F3-572E-1E58275B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828" y="2829463"/>
            <a:ext cx="5925071" cy="37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0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79CA-F899-464F-C41F-0F99C6DB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860"/>
            <a:ext cx="10515600" cy="55041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Sidenote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Julia Kursell bringt die verspätete Adaptation des Sonogramms mit der zu geringen Auflösung der ersten Sonagraph-Modelle in Verbindung (2.4s Länge und 8kHz Bandbreite für die ersten </a:t>
            </a:r>
            <a:r>
              <a:rPr lang="de-DE" dirty="0"/>
              <a:t>Kay Sona-Graph Modelle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Emil Leipp hatte entscheidende Bedeutung für die Etablierung des Sonographs in Europa im Kotext der akustischen Forschung in frühen 60er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Leipps Problemstellungen: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Starke Irregularität der spektralen Komponenten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Psychoakustische Natur der Klangfarbveränderungen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Gérard Grisey hatte bei Leipp Unterricht in Akustik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84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34889</TotalTime>
  <Words>1665</Words>
  <Application>Microsoft Office PowerPoint</Application>
  <PresentationFormat>Widescreen</PresentationFormat>
  <Paragraphs>137</Paragraphs>
  <Slides>32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Dubai</vt:lpstr>
      <vt:lpstr>Office Theme</vt:lpstr>
      <vt:lpstr>Von der Ökoakustik  zur Elektroakustik</vt:lpstr>
      <vt:lpstr>Elektroakustik im Kontext der Musikanalyse  (kurze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Analyse im Kontext der Bioakustik (sehr 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Learning?</vt:lpstr>
      <vt:lpstr>PowerPoint Presentation</vt:lpstr>
      <vt:lpstr>PowerPoint Presentation</vt:lpstr>
      <vt:lpstr>Quellen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Von der Ökoakustik  zur Elektroakustik</dc:title>
  <dc:creator>Egor Poliakov</dc:creator>
  <cp:lastModifiedBy>Egor Poliakov</cp:lastModifiedBy>
  <cp:revision>21</cp:revision>
  <dcterms:created xsi:type="dcterms:W3CDTF">2024-02-13T17:02:19Z</dcterms:created>
  <dcterms:modified xsi:type="dcterms:W3CDTF">2024-03-09T22:55:48Z</dcterms:modified>
</cp:coreProperties>
</file>